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1" r:id="rId3"/>
    <p:sldId id="293" r:id="rId4"/>
    <p:sldId id="322" r:id="rId5"/>
    <p:sldId id="321" r:id="rId6"/>
    <p:sldId id="330" r:id="rId7"/>
    <p:sldId id="331" r:id="rId8"/>
    <p:sldId id="344" r:id="rId9"/>
    <p:sldId id="297" r:id="rId10"/>
    <p:sldId id="323" r:id="rId11"/>
    <p:sldId id="324" r:id="rId12"/>
    <p:sldId id="325" r:id="rId13"/>
    <p:sldId id="326" r:id="rId14"/>
    <p:sldId id="329" r:id="rId15"/>
    <p:sldId id="327" r:id="rId16"/>
    <p:sldId id="328" r:id="rId17"/>
    <p:sldId id="298" r:id="rId18"/>
    <p:sldId id="342" r:id="rId19"/>
    <p:sldId id="341" r:id="rId20"/>
    <p:sldId id="343" r:id="rId21"/>
    <p:sldId id="287" r:id="rId22"/>
    <p:sldId id="289" r:id="rId23"/>
    <p:sldId id="288" r:id="rId24"/>
    <p:sldId id="292" r:id="rId25"/>
    <p:sldId id="294" r:id="rId26"/>
    <p:sldId id="337" r:id="rId27"/>
    <p:sldId id="338" r:id="rId28"/>
    <p:sldId id="339" r:id="rId29"/>
    <p:sldId id="295" r:id="rId30"/>
    <p:sldId id="318" r:id="rId31"/>
    <p:sldId id="296" r:id="rId32"/>
  </p:sldIdLst>
  <p:sldSz cx="9144000" cy="6858000" type="screen4x3"/>
  <p:notesSz cx="6735763" cy="98663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029" autoAdjust="0"/>
  </p:normalViewPr>
  <p:slideViewPr>
    <p:cSldViewPr>
      <p:cViewPr varScale="1">
        <p:scale>
          <a:sx n="80" d="100"/>
          <a:sy n="80" d="100"/>
        </p:scale>
        <p:origin x="-25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679C0B19-5F69-44F3-B377-4839D5330931}" type="datetimeFigureOut">
              <a:rPr lang="lv-LV" smtClean="0"/>
              <a:t>13.02.2018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BAD6742A-411A-4AC7-A84D-542954A43FB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58153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E2B33008-F8DD-475B-9874-B920B9E88B36}" type="datetimeFigureOut">
              <a:rPr lang="lv-LV" smtClean="0"/>
              <a:t>13.02.2018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C7023-E3A5-4B06-BFB6-23E94441E54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5322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023-E3A5-4B06-BFB6-23E94441E546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0924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023-E3A5-4B06-BFB6-23E94441E546}" type="slidenum">
              <a:rPr lang="lv-LV" smtClean="0"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0924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023-E3A5-4B06-BFB6-23E94441E546}" type="slidenum">
              <a:rPr lang="lv-LV" smtClean="0"/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0924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023-E3A5-4B06-BFB6-23E94441E546}" type="slidenum">
              <a:rPr lang="lv-LV" smtClean="0"/>
              <a:t>25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0924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023-E3A5-4B06-BFB6-23E94441E546}" type="slidenum">
              <a:rPr lang="lv-LV" smtClean="0"/>
              <a:t>28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0924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023-E3A5-4B06-BFB6-23E94441E546}" type="slidenum">
              <a:rPr lang="lv-LV" smtClean="0"/>
              <a:t>29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0924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023-E3A5-4B06-BFB6-23E94441E546}" type="slidenum">
              <a:rPr lang="lv-LV" smtClean="0"/>
              <a:t>31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092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023-E3A5-4B06-BFB6-23E94441E546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092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023-E3A5-4B06-BFB6-23E94441E546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092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023-E3A5-4B06-BFB6-23E94441E546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0924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023-E3A5-4B06-BFB6-23E94441E546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0924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023-E3A5-4B06-BFB6-23E94441E546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0924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023-E3A5-4B06-BFB6-23E94441E546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092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023-E3A5-4B06-BFB6-23E94441E546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0924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023-E3A5-4B06-BFB6-23E94441E546}" type="slidenum">
              <a:rPr lang="lv-LV" smtClean="0"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092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B96C-E1A4-476D-8F0D-9F73E33ED618}" type="datetimeFigureOut">
              <a:rPr lang="lv-LV" smtClean="0"/>
              <a:t>13.02.2018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6B92-D235-46CE-973E-FDAC336B3E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876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B96C-E1A4-476D-8F0D-9F73E33ED618}" type="datetimeFigureOut">
              <a:rPr lang="lv-LV" smtClean="0"/>
              <a:t>13.02.2018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6B92-D235-46CE-973E-FDAC336B3E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102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B96C-E1A4-476D-8F0D-9F73E33ED618}" type="datetimeFigureOut">
              <a:rPr lang="lv-LV" smtClean="0"/>
              <a:t>13.02.2018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6B92-D235-46CE-973E-FDAC336B3E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2820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47689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B96C-E1A4-476D-8F0D-9F73E33ED618}" type="datetimeFigureOut">
              <a:rPr lang="lv-LV" smtClean="0"/>
              <a:t>13.02.2018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6B92-D235-46CE-973E-FDAC336B3E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322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B96C-E1A4-476D-8F0D-9F73E33ED618}" type="datetimeFigureOut">
              <a:rPr lang="lv-LV" smtClean="0"/>
              <a:t>13.02.2018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6B92-D235-46CE-973E-FDAC336B3E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386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B96C-E1A4-476D-8F0D-9F73E33ED618}" type="datetimeFigureOut">
              <a:rPr lang="lv-LV" smtClean="0"/>
              <a:t>13.02.2018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6B92-D235-46CE-973E-FDAC336B3E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0606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B96C-E1A4-476D-8F0D-9F73E33ED618}" type="datetimeFigureOut">
              <a:rPr lang="lv-LV" smtClean="0"/>
              <a:t>13.02.2018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6B92-D235-46CE-973E-FDAC336B3E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3890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B96C-E1A4-476D-8F0D-9F73E33ED618}" type="datetimeFigureOut">
              <a:rPr lang="lv-LV" smtClean="0"/>
              <a:t>13.02.2018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6B92-D235-46CE-973E-FDAC336B3E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340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B96C-E1A4-476D-8F0D-9F73E33ED618}" type="datetimeFigureOut">
              <a:rPr lang="lv-LV" smtClean="0"/>
              <a:t>13.02.2018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6B92-D235-46CE-973E-FDAC336B3E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563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B96C-E1A4-476D-8F0D-9F73E33ED618}" type="datetimeFigureOut">
              <a:rPr lang="lv-LV" smtClean="0"/>
              <a:t>13.02.2018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6B92-D235-46CE-973E-FDAC336B3E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159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B96C-E1A4-476D-8F0D-9F73E33ED618}" type="datetimeFigureOut">
              <a:rPr lang="lv-LV" smtClean="0"/>
              <a:t>13.02.2018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6B92-D235-46CE-973E-FDAC336B3E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79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CB96C-E1A4-476D-8F0D-9F73E33ED618}" type="datetimeFigureOut">
              <a:rPr lang="lv-LV" smtClean="0"/>
              <a:t>13.02.2018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26B92-D235-46CE-973E-FDAC336B3E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2383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076" y="2276872"/>
            <a:ext cx="7990656" cy="1470025"/>
          </a:xfrm>
        </p:spPr>
        <p:txBody>
          <a:bodyPr>
            <a:normAutofit fontScale="90000"/>
          </a:bodyPr>
          <a:lstStyle/>
          <a:p>
            <a:r>
              <a:rPr lang="lv-LV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b="1" dirty="0" smtClean="0">
                <a:latin typeface="Heveletica neue"/>
                <a:cs typeface="Times New Roman" panose="02020603050405020304" pitchFamily="18" charset="0"/>
              </a:rPr>
              <a:t>Eiropas Savienības nākotne</a:t>
            </a:r>
            <a:br>
              <a:rPr lang="lv-LV" b="1" dirty="0" smtClean="0">
                <a:latin typeface="Heveletica neue"/>
                <a:cs typeface="Times New Roman" panose="02020603050405020304" pitchFamily="18" charset="0"/>
              </a:rPr>
            </a:br>
            <a:endParaRPr lang="lv-LV" dirty="0">
              <a:latin typeface="Hevel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>
            <a:normAutofit fontScale="40000" lnSpcReduction="20000"/>
          </a:bodyPr>
          <a:lstStyle/>
          <a:p>
            <a:endParaRPr lang="lv-LV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5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Ārlietu ministrijas parlamentārā sekretāre </a:t>
            </a:r>
            <a:endParaRPr lang="lv-LV" sz="5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r>
              <a:rPr lang="lv-LV" sz="5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Dr. </a:t>
            </a:r>
            <a:r>
              <a:rPr lang="lv-LV" sz="5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Zanda </a:t>
            </a:r>
            <a:r>
              <a:rPr lang="lv-LV" sz="5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Kalniņa-Lukaševica</a:t>
            </a:r>
          </a:p>
          <a:p>
            <a:endParaRPr lang="lv-LV" sz="5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endParaRPr lang="lv-LV" sz="5000" dirty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endParaRPr lang="lv-LV" sz="5000" dirty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endParaRPr lang="lv-LV" sz="5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r>
              <a:rPr lang="lv-LV" sz="5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Rīga, 2018</a:t>
            </a:r>
            <a:r>
              <a:rPr lang="lv-LV" sz="5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. gada 14. februāris</a:t>
            </a:r>
          </a:p>
          <a:p>
            <a:endParaRPr lang="lv-LV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2625080" cy="2636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6CEB8B23-B4C3-4DB9-879C-95605C927CA6-L0-001.jpeg" descr="6CEB8B23-B4C3-4DB9-879C-95605C927CA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430" y="41695"/>
            <a:ext cx="8129140" cy="43417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8486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6372" r="6372" b="191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3" name="01C2CB2D-A982-4FDB-9B4A-A9CB6382E60B-L0-001.png" descr="01C2CB2D-A982-4FDB-9B4A-A9CB6382E60B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1.scenārijs"/>
          <p:cNvSpPr txBox="1">
            <a:spLocks noGrp="1"/>
          </p:cNvSpPr>
          <p:nvPr>
            <p:ph type="body" sz="quarter" idx="4294967295"/>
          </p:nvPr>
        </p:nvSpPr>
        <p:spPr>
          <a:xfrm>
            <a:off x="569739" y="469355"/>
            <a:ext cx="5281744" cy="6868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</a:lstStyle>
          <a:p>
            <a:r>
              <a:rPr sz="4000" dirty="0" smtClean="0">
                <a:latin typeface="Heveletica neue"/>
              </a:rPr>
              <a:t>1.</a:t>
            </a:r>
            <a:r>
              <a:rPr lang="lv-LV" sz="4000" dirty="0" smtClean="0">
                <a:latin typeface="Heveletica neue"/>
              </a:rPr>
              <a:t>scenārijs – </a:t>
            </a:r>
          </a:p>
          <a:p>
            <a:r>
              <a:rPr lang="lv-LV" sz="4000" dirty="0">
                <a:latin typeface="Heveletica neue"/>
              </a:rPr>
              <a:t>T</a:t>
            </a:r>
            <a:r>
              <a:rPr lang="lv-LV" sz="4000" dirty="0" smtClean="0">
                <a:latin typeface="Heveletica neue"/>
              </a:rPr>
              <a:t>urpinām iesākto </a:t>
            </a:r>
            <a:endParaRPr sz="4000" dirty="0">
              <a:latin typeface="Hevel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10709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6372" r="6372" b="191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7" name="3753AAF9-790A-48FE-8AFE-E6162897CB68-L0-001.png" descr="3753AAF9-790A-48FE-8AFE-E6162897CB68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2.scenārijs"/>
          <p:cNvSpPr txBox="1">
            <a:spLocks noGrp="1"/>
          </p:cNvSpPr>
          <p:nvPr>
            <p:ph type="body" sz="quarter" idx="4294967295"/>
          </p:nvPr>
        </p:nvSpPr>
        <p:spPr>
          <a:xfrm>
            <a:off x="251520" y="469354"/>
            <a:ext cx="5904656" cy="12314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</a:lstStyle>
          <a:p>
            <a:r>
              <a:rPr lang="lv-LV" sz="4000" dirty="0" smtClean="0">
                <a:latin typeface="Heveletica neue"/>
              </a:rPr>
              <a:t>2.scenārijs </a:t>
            </a:r>
            <a:r>
              <a:rPr lang="lv-LV" sz="4000" dirty="0">
                <a:latin typeface="Heveletica neue"/>
              </a:rPr>
              <a:t>– </a:t>
            </a:r>
          </a:p>
          <a:p>
            <a:r>
              <a:rPr lang="lv-LV" sz="4000" dirty="0" smtClean="0">
                <a:latin typeface="Heveletica neue"/>
              </a:rPr>
              <a:t>Tikai vienotais tirgus </a:t>
            </a:r>
            <a:endParaRPr lang="lv-LV" sz="4000" dirty="0">
              <a:latin typeface="Hevel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61581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7BA8CF67-DAE2-4754-9273-0B79EDCE5526-L0-001.png" descr="7BA8CF67-DAE2-4754-9273-0B79EDCE5526-L0-001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1" name="3.scenārijs"/>
          <p:cNvSpPr txBox="1">
            <a:spLocks noGrp="1"/>
          </p:cNvSpPr>
          <p:nvPr>
            <p:ph type="body" sz="quarter" idx="4294967295"/>
          </p:nvPr>
        </p:nvSpPr>
        <p:spPr>
          <a:xfrm>
            <a:off x="0" y="116632"/>
            <a:ext cx="6696744" cy="14017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</a:lstStyle>
          <a:p>
            <a:r>
              <a:rPr sz="4000" dirty="0" smtClean="0">
                <a:latin typeface="Heveletica neue"/>
              </a:rPr>
              <a:t>3.</a:t>
            </a:r>
            <a:r>
              <a:rPr lang="lv-LV" sz="4000" dirty="0">
                <a:latin typeface="Heveletica neue"/>
              </a:rPr>
              <a:t>s</a:t>
            </a:r>
            <a:r>
              <a:rPr sz="4000" dirty="0" err="1" smtClean="0">
                <a:latin typeface="Heveletica neue"/>
              </a:rPr>
              <a:t>cenārijs</a:t>
            </a:r>
            <a:r>
              <a:rPr lang="lv-LV" sz="4000" dirty="0" smtClean="0">
                <a:latin typeface="Heveletica neue"/>
              </a:rPr>
              <a:t> – </a:t>
            </a:r>
          </a:p>
          <a:p>
            <a:r>
              <a:rPr lang="lv-LV" sz="4000" dirty="0" smtClean="0">
                <a:latin typeface="Heveletica neue"/>
              </a:rPr>
              <a:t>Tie kas vēlas vairāk, </a:t>
            </a:r>
          </a:p>
          <a:p>
            <a:r>
              <a:rPr lang="lv-LV" sz="4000" dirty="0" smtClean="0">
                <a:latin typeface="Heveletica neue"/>
              </a:rPr>
              <a:t>dara vairāk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5812537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7F202C02-BF87-439B-B289-C95838D6FC7B-L0-001.png" descr="7F202C02-BF87-439B-B289-C95838D6FC7B-L0-001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88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85C7E0EF-486E-4408-B591-BB6D7CEB6C4E-L0-001.png" descr="85C7E0EF-486E-4408-B591-BB6D7CEB6C4E-L0-001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4" name="4.scenārijs"/>
          <p:cNvSpPr txBox="1">
            <a:spLocks noGrp="1"/>
          </p:cNvSpPr>
          <p:nvPr>
            <p:ph type="body" sz="quarter" idx="4294967295"/>
          </p:nvPr>
        </p:nvSpPr>
        <p:spPr>
          <a:xfrm>
            <a:off x="107504" y="406212"/>
            <a:ext cx="6264696" cy="13666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</a:lstStyle>
          <a:p>
            <a:r>
              <a:rPr sz="4000" dirty="0" smtClean="0">
                <a:latin typeface="Heveletica neue"/>
              </a:rPr>
              <a:t>4.</a:t>
            </a:r>
            <a:r>
              <a:rPr lang="lv-LV" sz="4000" dirty="0" smtClean="0">
                <a:latin typeface="Heveletica neue"/>
              </a:rPr>
              <a:t>scenārijs – </a:t>
            </a:r>
          </a:p>
          <a:p>
            <a:r>
              <a:rPr lang="lv-LV" sz="4000" dirty="0" smtClean="0">
                <a:latin typeface="Heveletica neue"/>
              </a:rPr>
              <a:t>Darīt mazāk, bet efektīvāk </a:t>
            </a:r>
            <a:endParaRPr sz="4000" dirty="0">
              <a:latin typeface="Hevel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672329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2325ECC9-4D1B-4E19-A7FD-7EC524B3F840-L0-001.png" descr="2325ECC9-4D1B-4E19-A7FD-7EC524B3F840-L0-001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7" name="5.scenārijs"/>
          <p:cNvSpPr txBox="1">
            <a:spLocks noGrp="1"/>
          </p:cNvSpPr>
          <p:nvPr>
            <p:ph type="body" sz="quarter" idx="4294967295"/>
          </p:nvPr>
        </p:nvSpPr>
        <p:spPr>
          <a:xfrm>
            <a:off x="179513" y="456750"/>
            <a:ext cx="6048672" cy="13160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</a:lstStyle>
          <a:p>
            <a:r>
              <a:rPr sz="4000" dirty="0" smtClean="0">
                <a:latin typeface="Heveletica neue"/>
              </a:rPr>
              <a:t>5</a:t>
            </a:r>
            <a:r>
              <a:rPr lang="lv-LV" sz="4000" dirty="0" smtClean="0">
                <a:latin typeface="Heveletica neue"/>
              </a:rPr>
              <a:t>.scenārijs – </a:t>
            </a:r>
          </a:p>
          <a:p>
            <a:r>
              <a:rPr lang="lv-LV" sz="4000" dirty="0" smtClean="0">
                <a:latin typeface="Heveletica neue"/>
              </a:rPr>
              <a:t>Darīt daudz vairāk kopā </a:t>
            </a:r>
            <a:endParaRPr sz="4000" dirty="0">
              <a:latin typeface="Hevel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098591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120" y="2636912"/>
            <a:ext cx="7883760" cy="576064"/>
          </a:xfrm>
        </p:spPr>
        <p:txBody>
          <a:bodyPr>
            <a:noAutofit/>
          </a:bodyPr>
          <a:lstStyle/>
          <a:p>
            <a:r>
              <a:rPr lang="lv-LV" sz="4000" dirty="0" smtClean="0">
                <a:latin typeface="Heveletica neue"/>
                <a:cs typeface="Times New Roman" panose="02020603050405020304" pitchFamily="18" charset="0"/>
              </a:rPr>
              <a:t>Dalībvalstu viedokļu formulēšana </a:t>
            </a:r>
            <a:endParaRPr lang="lv-LV" sz="4000" dirty="0">
              <a:latin typeface="Heveletica neue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852936"/>
            <a:ext cx="8568952" cy="3168352"/>
          </a:xfrm>
        </p:spPr>
        <p:txBody>
          <a:bodyPr>
            <a:noAutofit/>
          </a:bodyPr>
          <a:lstStyle/>
          <a:p>
            <a:pPr marL="800100" lvl="1" indent="-342900" algn="just">
              <a:spcBef>
                <a:spcPts val="0"/>
              </a:spcBef>
              <a:buAutoNum type="arabicPeriod"/>
            </a:pPr>
            <a:endParaRPr lang="lv-LV" sz="2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</a:pPr>
            <a:endParaRPr lang="lv-LV" sz="2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2625080" cy="2132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120" y="2276872"/>
            <a:ext cx="7883760" cy="576064"/>
          </a:xfrm>
        </p:spPr>
        <p:txBody>
          <a:bodyPr>
            <a:noAutofit/>
          </a:bodyPr>
          <a:lstStyle/>
          <a:p>
            <a:r>
              <a:rPr lang="lv-LV" sz="4000" dirty="0">
                <a:latin typeface="Heveletica neue"/>
                <a:cs typeface="Times New Roman" panose="02020603050405020304" pitchFamily="18" charset="0"/>
              </a:rPr>
              <a:t>Romas deklarācija </a:t>
            </a:r>
            <a:r>
              <a:rPr lang="lv-LV" sz="4000" dirty="0" smtClean="0">
                <a:latin typeface="Heveletica neue"/>
                <a:cs typeface="Times New Roman" panose="02020603050405020304" pitchFamily="18" charset="0"/>
              </a:rPr>
              <a:t>   25.03.2017</a:t>
            </a:r>
            <a:r>
              <a:rPr lang="lv-LV" sz="4000" dirty="0">
                <a:latin typeface="Heveletica neue"/>
                <a:cs typeface="Times New Roman" panose="02020603050405020304" pitchFamily="18" charset="0"/>
              </a:rPr>
              <a:t>.</a:t>
            </a:r>
            <a:r>
              <a:rPr lang="lv-LV" sz="4000" dirty="0" smtClean="0">
                <a:latin typeface="Heveletica neue"/>
                <a:cs typeface="Times New Roman" panose="02020603050405020304" pitchFamily="18" charset="0"/>
              </a:rPr>
              <a:t/>
            </a:r>
            <a:br>
              <a:rPr lang="lv-LV" sz="4000" dirty="0" smtClean="0">
                <a:latin typeface="Heveletica neue"/>
                <a:cs typeface="Times New Roman" panose="02020603050405020304" pitchFamily="18" charset="0"/>
              </a:rPr>
            </a:br>
            <a:endParaRPr lang="lv-LV" sz="2000" dirty="0">
              <a:latin typeface="Heveletica neue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8064896" cy="3168352"/>
          </a:xfrm>
        </p:spPr>
        <p:txBody>
          <a:bodyPr>
            <a:noAutofit/>
          </a:bodyPr>
          <a:lstStyle/>
          <a:p>
            <a:pPr lvl="0" algn="l"/>
            <a:r>
              <a:rPr lang="lv-LV" sz="2000" dirty="0" smtClean="0">
                <a:solidFill>
                  <a:schemeClr val="tx1"/>
                </a:solidFill>
                <a:latin typeface="Heveletica neue"/>
              </a:rPr>
              <a:t>Deklarācijā pausta apņēmība strādāt</a:t>
            </a:r>
            <a:r>
              <a:rPr lang="lv-LV" sz="2000" dirty="0">
                <a:solidFill>
                  <a:schemeClr val="tx1"/>
                </a:solidFill>
                <a:latin typeface="Heveletica neue"/>
              </a:rPr>
              <a:t>, lai virzītos uz </a:t>
            </a:r>
            <a:endParaRPr lang="lv-LV" sz="2000" dirty="0" smtClean="0">
              <a:solidFill>
                <a:schemeClr val="tx1"/>
              </a:solidFill>
              <a:latin typeface="Heveletica neue"/>
            </a:endParaRPr>
          </a:p>
          <a:p>
            <a:pPr lvl="0" algn="l"/>
            <a:endParaRPr lang="lv-LV" sz="2000" dirty="0">
              <a:solidFill>
                <a:schemeClr val="tx1"/>
              </a:solidFill>
              <a:latin typeface="Heveletica neue"/>
            </a:endParaRPr>
          </a:p>
          <a:p>
            <a:pPr marL="914400" lvl="1" indent="-457200" algn="l">
              <a:buFont typeface="+mj-lt"/>
              <a:buAutoNum type="arabicPeriod"/>
            </a:pPr>
            <a:r>
              <a:rPr lang="lv-LV" sz="2000" dirty="0">
                <a:solidFill>
                  <a:schemeClr val="tx1"/>
                </a:solidFill>
                <a:latin typeface="Heveletica neue"/>
              </a:rPr>
              <a:t>drošu un neapdraudētu Eiropu, </a:t>
            </a:r>
            <a:endParaRPr lang="lv-LV" sz="2000" dirty="0" smtClean="0">
              <a:solidFill>
                <a:schemeClr val="tx1"/>
              </a:solidFill>
              <a:latin typeface="Heveletica neue"/>
            </a:endParaRPr>
          </a:p>
          <a:p>
            <a:pPr marL="914400" lvl="1" indent="-457200" algn="l">
              <a:buFont typeface="+mj-lt"/>
              <a:buAutoNum type="arabicPeriod"/>
            </a:pPr>
            <a:endParaRPr lang="lv-LV" sz="2000" dirty="0">
              <a:solidFill>
                <a:schemeClr val="tx1"/>
              </a:solidFill>
              <a:latin typeface="Heveletica neue"/>
            </a:endParaRPr>
          </a:p>
          <a:p>
            <a:pPr marL="914400" lvl="1" indent="-457200" algn="l">
              <a:buFont typeface="+mj-lt"/>
              <a:buAutoNum type="arabicPeriod"/>
            </a:pPr>
            <a:r>
              <a:rPr lang="lv-LV" sz="2000" dirty="0">
                <a:solidFill>
                  <a:schemeClr val="tx1"/>
                </a:solidFill>
                <a:latin typeface="Heveletica neue"/>
              </a:rPr>
              <a:t>pārtikušu un ilgtspējīgu Eiropu, </a:t>
            </a:r>
            <a:endParaRPr lang="lv-LV" sz="2000" dirty="0" smtClean="0">
              <a:solidFill>
                <a:schemeClr val="tx1"/>
              </a:solidFill>
              <a:latin typeface="Heveletica neue"/>
            </a:endParaRPr>
          </a:p>
          <a:p>
            <a:pPr marL="914400" lvl="1" indent="-457200" algn="l">
              <a:buFont typeface="+mj-lt"/>
              <a:buAutoNum type="arabicPeriod"/>
            </a:pPr>
            <a:endParaRPr lang="lv-LV" sz="2000" dirty="0">
              <a:solidFill>
                <a:schemeClr val="tx1"/>
              </a:solidFill>
              <a:latin typeface="Heveletica neue"/>
            </a:endParaRPr>
          </a:p>
          <a:p>
            <a:pPr marL="914400" lvl="1" indent="-457200" algn="l">
              <a:buFont typeface="+mj-lt"/>
              <a:buAutoNum type="arabicPeriod"/>
            </a:pPr>
            <a:r>
              <a:rPr lang="lv-LV" sz="2000" dirty="0">
                <a:solidFill>
                  <a:schemeClr val="tx1"/>
                </a:solidFill>
                <a:latin typeface="Heveletica neue"/>
              </a:rPr>
              <a:t>sociālu Eiropu un </a:t>
            </a:r>
            <a:endParaRPr lang="lv-LV" sz="2000" dirty="0" smtClean="0">
              <a:solidFill>
                <a:schemeClr val="tx1"/>
              </a:solidFill>
              <a:latin typeface="Heveletica neue"/>
            </a:endParaRPr>
          </a:p>
          <a:p>
            <a:pPr marL="914400" lvl="1" indent="-457200" algn="l">
              <a:buFont typeface="+mj-lt"/>
              <a:buAutoNum type="arabicPeriod"/>
            </a:pPr>
            <a:endParaRPr lang="lv-LV" sz="2000" dirty="0">
              <a:solidFill>
                <a:schemeClr val="tx1"/>
              </a:solidFill>
              <a:latin typeface="Heveletica neue"/>
            </a:endParaRPr>
          </a:p>
          <a:p>
            <a:pPr marL="914400" lvl="1" indent="-457200" algn="l">
              <a:buFont typeface="+mj-lt"/>
              <a:buAutoNum type="arabicPeriod"/>
            </a:pPr>
            <a:r>
              <a:rPr lang="lv-LV" sz="2000" dirty="0">
                <a:solidFill>
                  <a:schemeClr val="tx1"/>
                </a:solidFill>
                <a:latin typeface="Heveletica neue"/>
              </a:rPr>
              <a:t>pasaules arēnā stiprāku Eiropu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</a:rPr>
              <a:t>.</a:t>
            </a:r>
            <a:endParaRPr lang="lv-LV" sz="2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2625080" cy="2132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988840"/>
            <a:ext cx="8640960" cy="3960440"/>
          </a:xfrm>
        </p:spPr>
        <p:txBody>
          <a:bodyPr>
            <a:normAutofit/>
          </a:bodyPr>
          <a:lstStyle/>
          <a:p>
            <a:pPr defTabSz="258772">
              <a:defRPr sz="5040"/>
            </a:pPr>
            <a:r>
              <a:rPr lang="lv-LV" sz="4000" dirty="0" smtClean="0">
                <a:latin typeface="Heveletica neue"/>
              </a:rPr>
              <a:t>Vadītāju </a:t>
            </a:r>
            <a:r>
              <a:rPr lang="lv-LV" sz="4000" dirty="0">
                <a:latin typeface="Heveletica neue"/>
              </a:rPr>
              <a:t>programma -</a:t>
            </a:r>
            <a:br>
              <a:rPr lang="lv-LV" sz="4000" dirty="0">
                <a:latin typeface="Heveletica neue"/>
              </a:rPr>
            </a:br>
            <a:r>
              <a:rPr lang="lv-LV" sz="4000" dirty="0" smtClean="0">
                <a:latin typeface="Heveletica neue"/>
              </a:rPr>
              <a:t/>
            </a:r>
            <a:br>
              <a:rPr lang="lv-LV" sz="4000" dirty="0" smtClean="0">
                <a:latin typeface="Heveletica neue"/>
              </a:rPr>
            </a:br>
            <a:r>
              <a:rPr lang="lv-LV" sz="4000" dirty="0">
                <a:latin typeface="Heveletica neue"/>
              </a:rPr>
              <a:t/>
            </a:r>
            <a:br>
              <a:rPr lang="lv-LV" sz="4000" dirty="0">
                <a:latin typeface="Heveletica neue"/>
              </a:rPr>
            </a:br>
            <a:r>
              <a:rPr lang="lv-LV" sz="2000" dirty="0">
                <a:latin typeface="Heveletica neue"/>
              </a:rPr>
              <a:t>Eiropadomē </a:t>
            </a:r>
            <a:r>
              <a:rPr lang="lv-LV" sz="2000" dirty="0" smtClean="0">
                <a:latin typeface="Heveletica neue"/>
              </a:rPr>
              <a:t>apstiprināts </a:t>
            </a:r>
            <a:r>
              <a:rPr lang="lv-LV" sz="2000" dirty="0">
                <a:latin typeface="Heveletica neue"/>
              </a:rPr>
              <a:t>lēmumu pieņemšanas laika grafiks</a:t>
            </a:r>
            <a:br>
              <a:rPr lang="lv-LV" sz="2000" dirty="0">
                <a:latin typeface="Heveletica neue"/>
              </a:rPr>
            </a:br>
            <a:r>
              <a:rPr lang="lv-LV" sz="2000" dirty="0" smtClean="0">
                <a:latin typeface="Heveletica neue"/>
              </a:rPr>
              <a:t/>
            </a:r>
            <a:br>
              <a:rPr lang="lv-LV" sz="2000" dirty="0" smtClean="0">
                <a:latin typeface="Heveletica neue"/>
              </a:rPr>
            </a:br>
            <a:r>
              <a:rPr lang="lv-LV" sz="2000" dirty="0">
                <a:latin typeface="Heveletica neue"/>
              </a:rPr>
              <a:t/>
            </a:r>
            <a:br>
              <a:rPr lang="lv-LV" sz="2000" dirty="0">
                <a:latin typeface="Heveletica neue"/>
              </a:rPr>
            </a:br>
            <a:r>
              <a:rPr lang="lv-LV" sz="2000" dirty="0">
                <a:latin typeface="Heveletica neue"/>
              </a:rPr>
              <a:t> līdz 2019.gada jūnijam</a:t>
            </a:r>
            <a:endParaRPr lang="lv-LV" sz="2000" dirty="0">
              <a:latin typeface="Heveletica neue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2625080" cy="2132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068960"/>
            <a:ext cx="7560840" cy="2569840"/>
          </a:xfrm>
        </p:spPr>
        <p:txBody>
          <a:bodyPr>
            <a:noAutofit/>
          </a:bodyPr>
          <a:lstStyle/>
          <a:p>
            <a:pPr marL="400050" indent="-400050" algn="just">
              <a:buAutoNum type="romanUcPeriod"/>
            </a:pP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Diskusijas par ES nākotni </a:t>
            </a:r>
            <a:endParaRPr lang="lv-LV" sz="2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lvl="1" algn="just"/>
            <a:endParaRPr lang="lv-LV" sz="2000" dirty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algn="just"/>
            <a:endParaRPr lang="lv-LV" sz="2000" b="1" dirty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algn="just"/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II.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ES daudzgadu budžeta nākotne </a:t>
            </a:r>
            <a:endParaRPr lang="lv-LV" sz="2000" dirty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2625080" cy="2132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74204" y="1771600"/>
            <a:ext cx="7772400" cy="722511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Saturs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083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3D523046-7F05-439F-8B28-98B4A1CE96B2-L0-001.jpeg" descr="3D523046-7F05-439F-8B28-98B4A1CE96B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93" y="0"/>
            <a:ext cx="9144001" cy="2495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BE141317-A300-40D6-A914-551F309B7682-L0-001.jpeg" descr="BE141317-A300-40D6-A914-551F309B7682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93" y="5182109"/>
            <a:ext cx="9144001" cy="1675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819DD426-86B7-42F0-8761-45D6574B002F-L0-001.jpeg" descr="819DD426-86B7-42F0-8761-45D6574B002F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2671734"/>
            <a:ext cx="9144001" cy="22940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4876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084" y="2060848"/>
            <a:ext cx="7846640" cy="576064"/>
          </a:xfrm>
        </p:spPr>
        <p:txBody>
          <a:bodyPr>
            <a:noAutofit/>
          </a:bodyPr>
          <a:lstStyle/>
          <a:p>
            <a:r>
              <a:rPr lang="lv-LV" sz="4000" dirty="0" smtClean="0">
                <a:latin typeface="Heveletica neue"/>
                <a:cs typeface="Times New Roman" panose="02020603050405020304" pitchFamily="18" charset="0"/>
              </a:rPr>
              <a:t>Latvijas pieeja</a:t>
            </a:r>
            <a:endParaRPr lang="lv-LV" sz="4000" dirty="0">
              <a:latin typeface="Heveletica neue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2" y="2949791"/>
            <a:ext cx="9118867" cy="3672408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lv-LV" sz="2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Diskusijas Saeimā: Eiropas lietu un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Ārlietu kom.;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Ilgtspējīgas attīstības kom.</a:t>
            </a:r>
            <a:endParaRPr lang="lv-LV" sz="2000" dirty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v-LV" sz="1000" dirty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Dalība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EK pārstāvniecības </a:t>
            </a: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un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sociālo partneru </a:t>
            </a: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organizētajās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diskusijās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v-LV" sz="1000" dirty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Diskusijas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valdībā</a:t>
            </a:r>
          </a:p>
          <a:p>
            <a:pPr algn="just"/>
            <a:endParaRPr lang="lv-LV" sz="1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Diskusijas ar sabiedrību semināros, konferencēs, www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v-LV" sz="1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Dialogs ar viedokļu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līderiem</a:t>
            </a:r>
            <a:endParaRPr lang="lv-LV" sz="2000" dirty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2625080" cy="2132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680" y="2276872"/>
            <a:ext cx="7846640" cy="1512168"/>
          </a:xfrm>
        </p:spPr>
        <p:txBody>
          <a:bodyPr>
            <a:noAutofit/>
          </a:bodyPr>
          <a:lstStyle/>
          <a:p>
            <a:pPr lvl="0"/>
            <a:r>
              <a:rPr lang="lv-LV" sz="4000" dirty="0" smtClean="0">
                <a:latin typeface="Heveletica neue"/>
                <a:cs typeface="Times New Roman" panose="02020603050405020304" pitchFamily="18" charset="0"/>
              </a:rPr>
              <a:t>Latvijas pieeja - uz ES nākotni </a:t>
            </a:r>
            <a:r>
              <a:rPr lang="lv-LV" sz="4000" dirty="0">
                <a:latin typeface="Heveletica neue"/>
                <a:cs typeface="Times New Roman" panose="02020603050405020304" pitchFamily="18" charset="0"/>
              </a:rPr>
              <a:t>raugāmies caur sekojošu prizmu:</a:t>
            </a:r>
            <a:br>
              <a:rPr lang="lv-LV" sz="4000" dirty="0">
                <a:latin typeface="Heveletica neue"/>
                <a:cs typeface="Times New Roman" panose="02020603050405020304" pitchFamily="18" charset="0"/>
              </a:rPr>
            </a:b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964" y="3356992"/>
            <a:ext cx="7920880" cy="2520280"/>
          </a:xfrm>
        </p:spPr>
        <p:txBody>
          <a:bodyPr>
            <a:noAutofit/>
          </a:bodyPr>
          <a:lstStyle/>
          <a:p>
            <a:pPr algn="just"/>
            <a:endParaRPr lang="lv-LV" sz="2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ES kā vērtību savienība</a:t>
            </a:r>
          </a:p>
          <a:p>
            <a:pPr marL="800100" lvl="1" indent="-342900" algn="just">
              <a:buFont typeface="+mj-lt"/>
              <a:buAutoNum type="arabicPeriod"/>
            </a:pPr>
            <a:endParaRPr lang="lv-LV" sz="2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ES vienotība </a:t>
            </a: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un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Latvijas ģeopolitiskā drošība</a:t>
            </a:r>
          </a:p>
          <a:p>
            <a:pPr marL="742950" lvl="1" indent="-285750" algn="just">
              <a:buFont typeface="+mj-lt"/>
              <a:buAutoNum type="arabicPeriod"/>
            </a:pPr>
            <a:endParaRPr lang="lv-LV" sz="2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ES dzīves </a:t>
            </a: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līmeņa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izlīdzināšanās</a:t>
            </a:r>
            <a:endParaRPr lang="lv-LV" sz="2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685800" lvl="1" indent="-228600" algn="just">
              <a:buFont typeface="+mj-lt"/>
              <a:buAutoNum type="arabicPeriod"/>
            </a:pPr>
            <a:endParaRPr lang="lv-LV" sz="2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E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irozonas stabilitāte</a:t>
            </a:r>
            <a:endParaRPr lang="lv-LV" sz="2000" dirty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algn="just"/>
            <a:endParaRPr lang="lv-LV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2625080" cy="2132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084" y="2068777"/>
            <a:ext cx="7846640" cy="576064"/>
          </a:xfrm>
        </p:spPr>
        <p:txBody>
          <a:bodyPr>
            <a:noAutofit/>
          </a:bodyPr>
          <a:lstStyle/>
          <a:p>
            <a:r>
              <a:rPr lang="lv-LV" sz="4000" dirty="0">
                <a:latin typeface="Heveletica neue"/>
                <a:cs typeface="Times New Roman" panose="02020603050405020304" pitchFamily="18" charset="0"/>
              </a:rPr>
              <a:t>Latvijas </a:t>
            </a:r>
            <a:r>
              <a:rPr lang="lv-LV" sz="4000" dirty="0" smtClean="0">
                <a:latin typeface="Heveletica neue"/>
                <a:cs typeface="Times New Roman" panose="02020603050405020304" pitchFamily="18" charset="0"/>
              </a:rPr>
              <a:t>pieeja iekļauj principus: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8424936" cy="3456384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endParaRPr lang="lv-LV" sz="2000" i="1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Status </a:t>
            </a: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quo nav Latvijas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interesēs</a:t>
            </a:r>
          </a:p>
          <a:p>
            <a:pPr marL="457200" indent="-457200" algn="just">
              <a:buFont typeface="+mj-lt"/>
              <a:buAutoNum type="arabicPeriod"/>
            </a:pPr>
            <a:endParaRPr lang="lv-LV" sz="1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Nevēlamies </a:t>
            </a: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kāpties atpakaļ. </a:t>
            </a:r>
            <a:endParaRPr lang="lv-LV" sz="2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lv-LV" sz="1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V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ēlamies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attīstīt </a:t>
            </a: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ES projektu, balstoties uz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sasniegto</a:t>
            </a:r>
          </a:p>
          <a:p>
            <a:pPr marL="457200" indent="-457200" algn="just">
              <a:buFont typeface="+mj-lt"/>
              <a:buAutoNum type="arabicPeriod"/>
            </a:pPr>
            <a:endParaRPr lang="lv-LV" sz="1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Vēlamies </a:t>
            </a: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būt daļa no Eiropas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kodola</a:t>
            </a:r>
          </a:p>
          <a:p>
            <a:pPr marL="457200" indent="-457200" algn="just">
              <a:buFont typeface="+mj-lt"/>
              <a:buAutoNum type="arabicPeriod"/>
            </a:pPr>
            <a:endParaRPr lang="lv-LV" sz="1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Atvērtība dažādām idejām </a:t>
            </a: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bez tūlītējas sarkano līniju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novilkšanas</a:t>
            </a:r>
          </a:p>
          <a:p>
            <a:pPr marL="457200" indent="-457200" algn="just">
              <a:buFont typeface="+mj-lt"/>
              <a:buAutoNum type="arabicPeriod"/>
            </a:pPr>
            <a:endParaRPr lang="lv-LV" sz="1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Valstīm</a:t>
            </a: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, kas vēlas darīt vairāk, jādod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tāda iespēja</a:t>
            </a:r>
            <a:endParaRPr lang="lv-LV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2625080" cy="2132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104" y="2348880"/>
            <a:ext cx="8171792" cy="864096"/>
          </a:xfrm>
        </p:spPr>
        <p:txBody>
          <a:bodyPr>
            <a:noAutofit/>
          </a:bodyPr>
          <a:lstStyle/>
          <a:p>
            <a:r>
              <a:rPr lang="lv-LV" sz="4000" dirty="0">
                <a:latin typeface="Heveletica neue"/>
                <a:cs typeface="Times New Roman" panose="02020603050405020304" pitchFamily="18" charset="0"/>
              </a:rPr>
              <a:t>II. ES daudzgadu budžeta nākotne 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2625080" cy="2132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964" y="2708920"/>
            <a:ext cx="7920880" cy="3456384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endParaRPr lang="lv-LV" sz="2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EK priekšlikums 2018</a:t>
            </a: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. gada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maijā</a:t>
            </a:r>
            <a:endParaRPr lang="lv-LV" sz="2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lv-LV" sz="2000" dirty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Vienošanās jāpanāk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līdz 2020.gada pavasarim</a:t>
            </a:r>
            <a:endParaRPr lang="lv-LV" sz="2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lv-LV" sz="2000" dirty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lv-LV" sz="2000" dirty="0" err="1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Brexit</a:t>
            </a: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 sekas uz budžeta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kopapjomu</a:t>
            </a:r>
          </a:p>
          <a:p>
            <a:pPr marL="457200" indent="-457200" algn="just">
              <a:buFont typeface="+mj-lt"/>
              <a:buAutoNum type="arabicPeriod"/>
            </a:pPr>
            <a:endParaRPr lang="lv-LV" sz="2000" dirty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Tradicionālās prioritātes </a:t>
            </a: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(KLP, kohēzija) iepretim jauniem izaicinājumi (migrācija, drošība, aizsardzība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)</a:t>
            </a:r>
            <a:endParaRPr lang="lv-LV" sz="2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2625080" cy="2132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59237" y="1700808"/>
            <a:ext cx="81717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000" dirty="0" smtClean="0">
                <a:latin typeface="Heveletica neue"/>
                <a:cs typeface="Times New Roman" panose="02020603050405020304" pitchFamily="18" charset="0"/>
              </a:rPr>
              <a:t>ES daudzgadu budžeta nākotne 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310A25A5-CD01-4452-BE4C-71F9DD87E5E5-L0-001.jpeg" descr="310A25A5-CD01-4452-BE4C-71F9DD87E5E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173" y="0"/>
            <a:ext cx="7253654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3357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D2F81A59-6AEC-48B7-9B07-B1D570B8ED32-L0-001.jpeg" descr="D2F81A59-6AEC-48B7-9B07-B1D570B8ED3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073" y="0"/>
            <a:ext cx="7875855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4603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727" y="2924944"/>
            <a:ext cx="8609354" cy="3456384"/>
          </a:xfrm>
        </p:spPr>
        <p:txBody>
          <a:bodyPr>
            <a:noAutofit/>
          </a:bodyPr>
          <a:lstStyle/>
          <a:p>
            <a:pPr algn="just"/>
            <a:r>
              <a:rPr lang="lv-LV" sz="2000" dirty="0" smtClean="0">
                <a:solidFill>
                  <a:schemeClr val="tx1"/>
                </a:solidFill>
                <a:latin typeface="Heveletica neue"/>
              </a:rPr>
              <a:t>1. MFF </a:t>
            </a:r>
            <a:r>
              <a:rPr lang="lv-LV" sz="2000" dirty="0">
                <a:solidFill>
                  <a:schemeClr val="tx1"/>
                </a:solidFill>
                <a:latin typeface="Heveletica neue"/>
              </a:rPr>
              <a:t>apstiprināšanai ir nepieciešama EP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</a:rPr>
              <a:t>piekrišana</a:t>
            </a:r>
          </a:p>
          <a:p>
            <a:pPr algn="just"/>
            <a:endParaRPr lang="lv-LV" sz="2000" dirty="0" smtClean="0">
              <a:solidFill>
                <a:schemeClr val="tx1"/>
              </a:solidFill>
              <a:latin typeface="Heveletica neue"/>
            </a:endParaRPr>
          </a:p>
          <a:p>
            <a:pPr algn="just"/>
            <a:r>
              <a:rPr lang="lv-LV" sz="2000" dirty="0" smtClean="0">
                <a:solidFill>
                  <a:schemeClr val="tx1"/>
                </a:solidFill>
                <a:latin typeface="Heveletica neue"/>
              </a:rPr>
              <a:t>2. EP </a:t>
            </a:r>
            <a:r>
              <a:rPr lang="lv-LV" sz="2000" dirty="0">
                <a:solidFill>
                  <a:schemeClr val="tx1"/>
                </a:solidFill>
                <a:latin typeface="Heveletica neue"/>
              </a:rPr>
              <a:t>gatavo divus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</a:rPr>
              <a:t>ziņojumus – par budžeta ieņēmumiem un izdevumiem</a:t>
            </a:r>
          </a:p>
          <a:p>
            <a:pPr algn="just"/>
            <a:endParaRPr lang="lv-LV" sz="2000" dirty="0" smtClean="0">
              <a:solidFill>
                <a:schemeClr val="tx1"/>
              </a:solidFill>
              <a:latin typeface="Heveletica neue"/>
            </a:endParaRPr>
          </a:p>
          <a:p>
            <a:pPr algn="just"/>
            <a:r>
              <a:rPr lang="lv-LV" sz="2000" dirty="0" smtClean="0">
                <a:solidFill>
                  <a:schemeClr val="tx1"/>
                </a:solidFill>
                <a:latin typeface="Heveletica neue"/>
              </a:rPr>
              <a:t>3. Vēlme </a:t>
            </a:r>
            <a:r>
              <a:rPr lang="lv-LV" sz="2000" dirty="0">
                <a:solidFill>
                  <a:schemeClr val="tx1"/>
                </a:solidFill>
                <a:latin typeface="Heveletica neue"/>
              </a:rPr>
              <a:t>palielināt finansējumu Erasmus+, Horizon2020 un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</a:rPr>
              <a:t>COSME</a:t>
            </a:r>
          </a:p>
          <a:p>
            <a:pPr algn="just"/>
            <a:endParaRPr lang="lv-LV" sz="2000" dirty="0" smtClean="0">
              <a:solidFill>
                <a:schemeClr val="tx1"/>
              </a:solidFill>
              <a:latin typeface="Heveletica neue"/>
            </a:endParaRPr>
          </a:p>
          <a:p>
            <a:pPr lvl="0" algn="just"/>
            <a:r>
              <a:rPr lang="lv-LV" sz="2000" dirty="0" smtClean="0">
                <a:solidFill>
                  <a:schemeClr val="tx1"/>
                </a:solidFill>
                <a:latin typeface="Heveletica neue"/>
              </a:rPr>
              <a:t>4. Sagaidāms, ka EP </a:t>
            </a:r>
            <a:r>
              <a:rPr lang="lv-LV" sz="2000" dirty="0">
                <a:solidFill>
                  <a:schemeClr val="tx1"/>
                </a:solidFill>
                <a:latin typeface="Heveletica neue"/>
              </a:rPr>
              <a:t>visdrīzāk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</a:rPr>
              <a:t>piedāvās budžeta kopapjomu </a:t>
            </a:r>
            <a:r>
              <a:rPr lang="lv-LV" sz="2000" dirty="0">
                <a:solidFill>
                  <a:schemeClr val="tx1"/>
                </a:solidFill>
                <a:latin typeface="Heveletica neue"/>
              </a:rPr>
              <a:t>1,3%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</a:rPr>
              <a:t>no NKI</a:t>
            </a:r>
            <a:endParaRPr lang="lv-LV" sz="2000" dirty="0">
              <a:solidFill>
                <a:schemeClr val="tx1"/>
              </a:solidFill>
              <a:latin typeface="Heveletica neue"/>
            </a:endParaRPr>
          </a:p>
          <a:p>
            <a:pPr lvl="0" algn="just"/>
            <a:endParaRPr lang="lv-LV" sz="2000" dirty="0" smtClean="0">
              <a:solidFill>
                <a:schemeClr val="tx1"/>
              </a:solidFill>
              <a:latin typeface="Heveletica neue"/>
            </a:endParaRPr>
          </a:p>
          <a:p>
            <a:pPr lvl="0" algn="just"/>
            <a:r>
              <a:rPr lang="lv-LV" sz="2000" dirty="0" smtClean="0">
                <a:solidFill>
                  <a:schemeClr val="tx1"/>
                </a:solidFill>
                <a:latin typeface="Heveletica neue"/>
              </a:rPr>
              <a:t>5. EP </a:t>
            </a:r>
            <a:r>
              <a:rPr lang="lv-LV" sz="2000" dirty="0">
                <a:solidFill>
                  <a:schemeClr val="tx1"/>
                </a:solidFill>
                <a:latin typeface="Heveletica neue"/>
              </a:rPr>
              <a:t>varētu piedāvāt jaunu pašu resursu “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</a:rPr>
              <a:t>grozu”</a:t>
            </a:r>
            <a:endParaRPr lang="lv-LV" sz="2000" dirty="0">
              <a:solidFill>
                <a:schemeClr val="tx1"/>
              </a:solidFill>
              <a:latin typeface="Hevel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2625080" cy="2132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9082" y="1700808"/>
            <a:ext cx="81717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000" dirty="0" smtClean="0">
                <a:latin typeface="Heveletica neue"/>
                <a:cs typeface="Times New Roman" panose="02020603050405020304" pitchFamily="18" charset="0"/>
              </a:rPr>
              <a:t>EP iesaiste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4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727" y="2924944"/>
            <a:ext cx="8609354" cy="3456384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Pozīcija apstiprināta MK 13.12.2016</a:t>
            </a: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. un SELK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9.02.2017</a:t>
            </a:r>
          </a:p>
          <a:p>
            <a:pPr marL="342900" indent="-342900" algn="just">
              <a:buFont typeface="+mj-lt"/>
              <a:buAutoNum type="arabicPeriod"/>
            </a:pPr>
            <a:endParaRPr lang="lv-LV" sz="2000" dirty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Vēlamies saglabāt esošo ES budžeta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kopapjomu</a:t>
            </a:r>
          </a:p>
          <a:p>
            <a:pPr marL="342900" indent="-342900" algn="just">
              <a:buFont typeface="+mj-lt"/>
              <a:buAutoNum type="arabicPeriod"/>
            </a:pPr>
            <a:endParaRPr lang="lv-LV" sz="2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Atbalstām </a:t>
            </a: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ideju par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DV iemaksu </a:t>
            </a: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celšanu, lai segtu </a:t>
            </a:r>
            <a:r>
              <a:rPr lang="lv-LV" sz="2000" i="1" dirty="0" err="1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Brexit</a:t>
            </a: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 iztrūkumu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lv-LV" sz="2000" dirty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Mūsu prioritātes – kohēzija un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lauksaimniecība</a:t>
            </a:r>
          </a:p>
          <a:p>
            <a:pPr marL="342900" indent="-342900" algn="just">
              <a:buFont typeface="+mj-lt"/>
              <a:buAutoNum type="arabicPeriod"/>
            </a:pPr>
            <a:endParaRPr lang="lv-LV" sz="2000" dirty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lv-LV" sz="2000" dirty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Apzināmies arī jaunās vajadzības (drošība, aizsardzība, </a:t>
            </a: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migrācija)</a:t>
            </a:r>
            <a:endParaRPr lang="lv-LV" sz="2000" dirty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algn="just"/>
            <a:endParaRPr lang="lv-LV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2625080" cy="2132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9082" y="1700808"/>
            <a:ext cx="81717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000" dirty="0" smtClean="0">
                <a:latin typeface="Heveletica neue"/>
                <a:cs typeface="Times New Roman" panose="02020603050405020304" pitchFamily="18" charset="0"/>
              </a:rPr>
              <a:t>Latvijas nostāja 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680" y="3429000"/>
            <a:ext cx="7846640" cy="576064"/>
          </a:xfrm>
        </p:spPr>
        <p:txBody>
          <a:bodyPr>
            <a:normAutofit fontScale="90000"/>
          </a:bodyPr>
          <a:lstStyle/>
          <a:p>
            <a:r>
              <a:rPr lang="lv-LV" dirty="0">
                <a:latin typeface="Heveletica neue"/>
                <a:cs typeface="Times New Roman" panose="02020603050405020304" pitchFamily="18" charset="0"/>
              </a:rPr>
              <a:t>Diskusijas par ES nākotni </a:t>
            </a:r>
            <a:r>
              <a:rPr lang="lv-LV" sz="2000" dirty="0">
                <a:latin typeface="Heveletica neue"/>
                <a:cs typeface="Times New Roman" panose="02020603050405020304" pitchFamily="18" charset="0"/>
              </a:rPr>
              <a:t/>
            </a:r>
            <a:br>
              <a:rPr lang="lv-LV" sz="2000" dirty="0">
                <a:latin typeface="Heveletica neue"/>
                <a:cs typeface="Times New Roman" panose="02020603050405020304" pitchFamily="18" charset="0"/>
              </a:rPr>
            </a:b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2625080" cy="2132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EFC570CC-B2C4-4BA5-9FC8-C32742D40ADE-L0-001.jpeg" descr="EFC570CC-B2C4-4BA5-9FC8-C32742D40AD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59829"/>
            <a:ext cx="9144001" cy="2992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50FD2B69-C4B8-452D-A530-542B1DBD7ECE-L0-001.jpeg" descr="50FD2B69-C4B8-452D-A530-542B1DBD7ECE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546586"/>
            <a:ext cx="9144001" cy="8487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7889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964" y="2708920"/>
            <a:ext cx="7920880" cy="3456384"/>
          </a:xfrm>
        </p:spPr>
        <p:txBody>
          <a:bodyPr>
            <a:noAutofit/>
          </a:bodyPr>
          <a:lstStyle/>
          <a:p>
            <a:pPr algn="just"/>
            <a:endParaRPr lang="lv-LV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4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Paldies par uzman</a:t>
            </a:r>
            <a:r>
              <a:rPr lang="lv-LV" sz="4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ību!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2625080" cy="2132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F001BDD0-7500-4222-A755-E2DC1544655A-L0-001.jpeg" descr="F001BDD0-7500-4222-A755-E2DC1544655A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2435" b="243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10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F4628422-44FA-4A24-9B8D-E6D92272E8A5-L0-001.jpeg" descr="F4628422-44FA-4A24-9B8D-E6D92272E8A5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732" r="173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21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k206\AppData\Local\Microsoft\Windows\Temporary Internet Files\Content.Outlook\E9LT94YR\IMG_2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48700" cy="62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72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k206\AppData\Local\Microsoft\Windows\Temporary Internet Files\Content.Outlook\E9LT94YR\Imag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4" y="348478"/>
            <a:ext cx="7474030" cy="603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72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e068ecf-d486-46e1-9c6b-11897fc78774@m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06912"/>
            <a:ext cx="3384376" cy="358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3dab6821-063f-45c1-8a08-aefdae228175@m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80" y="2060848"/>
            <a:ext cx="3482495" cy="281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1880894-a55c-473a-807d-b2d4e002e8d8@m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33728"/>
            <a:ext cx="3343294" cy="319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25414" y="138261"/>
            <a:ext cx="9369414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4000" dirty="0" smtClean="0">
                <a:latin typeface="Heveletica neue"/>
                <a:cs typeface="Times New Roman" panose="02020603050405020304" pitchFamily="18" charset="0"/>
              </a:rPr>
              <a:t>Ko eiropieši domā par ES? </a:t>
            </a:r>
            <a:endParaRPr lang="lv-LV" sz="4000" dirty="0">
              <a:latin typeface="Heveletica neue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30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120" y="2114766"/>
            <a:ext cx="7883760" cy="576064"/>
          </a:xfrm>
        </p:spPr>
        <p:txBody>
          <a:bodyPr>
            <a:noAutofit/>
          </a:bodyPr>
          <a:lstStyle/>
          <a:p>
            <a:r>
              <a:rPr lang="lv-LV" sz="4000" dirty="0" smtClean="0">
                <a:latin typeface="Heveletica neue"/>
                <a:cs typeface="Times New Roman" panose="02020603050405020304" pitchFamily="18" charset="0"/>
              </a:rPr>
              <a:t>EK redzējums </a:t>
            </a:r>
            <a:endParaRPr lang="lv-LV" sz="4000" dirty="0">
              <a:latin typeface="Heveletica neue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3980" y="3068960"/>
            <a:ext cx="7632848" cy="345638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lv-LV" sz="4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5 scenāriji </a:t>
            </a:r>
          </a:p>
          <a:p>
            <a:pPr algn="just">
              <a:spcBef>
                <a:spcPts val="0"/>
              </a:spcBef>
            </a:pPr>
            <a:endParaRPr lang="lv-LV" sz="2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lv-LV" sz="4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Tematiskie pārdomu dokumenti</a:t>
            </a:r>
          </a:p>
          <a:p>
            <a:pPr algn="just">
              <a:spcBef>
                <a:spcPts val="0"/>
              </a:spcBef>
            </a:pPr>
            <a:endParaRPr lang="lv-LV" sz="2000" dirty="0" smtClean="0">
              <a:solidFill>
                <a:schemeClr val="tx1"/>
              </a:solidFill>
              <a:latin typeface="Heveletica neue"/>
              <a:cs typeface="Times New Roman" panose="02020603050405020304" pitchFamily="18" charset="0"/>
            </a:endParaRPr>
          </a:p>
          <a:p>
            <a:pPr marL="914400" lvl="1" indent="-457200" algn="just">
              <a:spcBef>
                <a:spcPts val="0"/>
              </a:spcBef>
              <a:buFont typeface="+mj-lt"/>
              <a:buAutoNum type="arabicPeriod"/>
            </a:pP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Eiropas sociālā dimensija</a:t>
            </a:r>
          </a:p>
          <a:p>
            <a:pPr marL="914400" lvl="1" indent="-457200" algn="just">
              <a:spcBef>
                <a:spcPts val="0"/>
              </a:spcBef>
              <a:buFont typeface="+mj-lt"/>
              <a:buAutoNum type="arabicPeriod"/>
            </a:pP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Globalizācijas ieguvumu izmantošana</a:t>
            </a:r>
          </a:p>
          <a:p>
            <a:pPr marL="914400" lvl="1" indent="-457200" algn="just">
              <a:spcBef>
                <a:spcPts val="0"/>
              </a:spcBef>
              <a:buFont typeface="+mj-lt"/>
              <a:buAutoNum type="arabicPeriod"/>
            </a:pP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EMS padziļināšana</a:t>
            </a:r>
          </a:p>
          <a:p>
            <a:pPr marL="914400" lvl="1" indent="-457200" algn="just">
              <a:spcBef>
                <a:spcPts val="0"/>
              </a:spcBef>
              <a:buFont typeface="+mj-lt"/>
              <a:buAutoNum type="arabicPeriod"/>
            </a:pP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Eiropas Aizsardzības nākotne</a:t>
            </a:r>
          </a:p>
          <a:p>
            <a:pPr marL="914400" lvl="1" indent="-457200" algn="just">
              <a:spcBef>
                <a:spcPts val="0"/>
              </a:spcBef>
              <a:buFont typeface="+mj-lt"/>
              <a:buAutoNum type="arabicPeriod"/>
            </a:pPr>
            <a:r>
              <a:rPr lang="lv-LV" sz="2000" dirty="0" smtClean="0">
                <a:solidFill>
                  <a:schemeClr val="tx1"/>
                </a:solidFill>
                <a:latin typeface="Heveletica neue"/>
                <a:cs typeface="Times New Roman" panose="02020603050405020304" pitchFamily="18" charset="0"/>
              </a:rPr>
              <a:t>ES finanšu nākotne </a:t>
            </a:r>
          </a:p>
          <a:p>
            <a:pPr lvl="1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lv-LV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2625080" cy="2132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3940</TotalTime>
  <Words>404</Words>
  <Application>Microsoft Office PowerPoint</Application>
  <PresentationFormat>On-screen Show (4:3)</PresentationFormat>
  <Paragraphs>131</Paragraphs>
  <Slides>31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 Eiropas Savienības nākotne </vt:lpstr>
      <vt:lpstr>Saturs</vt:lpstr>
      <vt:lpstr>Diskusijas par ES nākotni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EK redzējums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Dalībvalstu viedokļu formulēšana </vt:lpstr>
      <vt:lpstr>Romas deklarācija    25.03.2017. </vt:lpstr>
      <vt:lpstr>Vadītāju programma -   Eiropadomē apstiprināts lēmumu pieņemšanas laika grafiks    līdz 2019.gada jūnijam</vt:lpstr>
      <vt:lpstr>PowerPoint Presentation</vt:lpstr>
      <vt:lpstr>Latvijas pieeja</vt:lpstr>
      <vt:lpstr>Latvijas pieeja - uz ES nākotni raugāmies caur sekojošu prizmu: </vt:lpstr>
      <vt:lpstr>Latvijas pieeja iekļauj principus:</vt:lpstr>
      <vt:lpstr>II. ES daudzgadu budžeta nākotne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Aktuālie ES dienaskārtības jautājumi</dc:title>
  <dc:creator>LV</dc:creator>
  <cp:lastModifiedBy>Zanda Kalnina-Lukasevica</cp:lastModifiedBy>
  <cp:revision>183</cp:revision>
  <cp:lastPrinted>2018-02-14T07:07:44Z</cp:lastPrinted>
  <dcterms:created xsi:type="dcterms:W3CDTF">2017-09-20T13:05:15Z</dcterms:created>
  <dcterms:modified xsi:type="dcterms:W3CDTF">2018-02-14T07:13:49Z</dcterms:modified>
</cp:coreProperties>
</file>